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0" r:id="rId17"/>
  </p:sldIdLst>
  <p:sldSz cx="9144000" cy="5143500" type="screen16x9"/>
  <p:notesSz cx="6858000" cy="9144000"/>
  <p:embeddedFontLst>
    <p:embeddedFont>
      <p:font typeface="Proxima Nova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14000" b="1"/>
            </a:lvl1pPr>
            <a:lvl2pPr lvl="1" algn="ctr" rtl="0">
              <a:spcBef>
                <a:spcPts val="0"/>
              </a:spcBef>
              <a:buSzPct val="100000"/>
              <a:defRPr sz="14000" b="1"/>
            </a:lvl2pPr>
            <a:lvl3pPr lvl="2" algn="ctr" rtl="0">
              <a:spcBef>
                <a:spcPts val="0"/>
              </a:spcBef>
              <a:buSzPct val="100000"/>
              <a:defRPr sz="14000" b="1"/>
            </a:lvl3pPr>
            <a:lvl4pPr lvl="3" algn="ctr" rtl="0">
              <a:spcBef>
                <a:spcPts val="0"/>
              </a:spcBef>
              <a:buSzPct val="100000"/>
              <a:defRPr sz="14000" b="1"/>
            </a:lvl4pPr>
            <a:lvl5pPr lvl="4" algn="ctr" rtl="0">
              <a:spcBef>
                <a:spcPts val="0"/>
              </a:spcBef>
              <a:buSzPct val="100000"/>
              <a:defRPr sz="14000" b="1"/>
            </a:lvl5pPr>
            <a:lvl6pPr lvl="5" algn="ctr" rtl="0">
              <a:spcBef>
                <a:spcPts val="0"/>
              </a:spcBef>
              <a:buSzPct val="100000"/>
              <a:defRPr sz="14000" b="1"/>
            </a:lvl6pPr>
            <a:lvl7pPr lvl="6" algn="ctr" rtl="0">
              <a:spcBef>
                <a:spcPts val="0"/>
              </a:spcBef>
              <a:buSzPct val="100000"/>
              <a:defRPr sz="14000" b="1"/>
            </a:lvl7pPr>
            <a:lvl8pPr lvl="7" algn="ctr" rtl="0">
              <a:spcBef>
                <a:spcPts val="0"/>
              </a:spcBef>
              <a:buSzPct val="100000"/>
              <a:defRPr sz="14000" b="1"/>
            </a:lvl8pPr>
            <a:lvl9pPr lvl="8" algn="ctr" rtl="0">
              <a:spcBef>
                <a:spcPts val="0"/>
              </a:spcBef>
              <a:buSzPct val="100000"/>
              <a:defRPr sz="14000" b="1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MSIS 2802 - Data Science Analysis with Python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Fly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1352075" y="4427025"/>
            <a:ext cx="6663000" cy="5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Omkar Gokhale                           Mohit Kudalkar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200" y="4234925"/>
            <a:ext cx="920475" cy="92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1200" y="4234925"/>
            <a:ext cx="920475" cy="92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7117" y="0"/>
            <a:ext cx="2104482" cy="1473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Insight 2 : Clustering 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subTitle" idx="1"/>
          </p:nvPr>
        </p:nvSpPr>
        <p:spPr>
          <a:xfrm>
            <a:off x="510450" y="3182350"/>
            <a:ext cx="8474700" cy="1470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>
                <a:solidFill>
                  <a:srgbClr val="FF0000"/>
                </a:solidFill>
              </a:rPr>
              <a:t>Shorter</a:t>
            </a:r>
            <a:r>
              <a:rPr lang="en" sz="2200"/>
              <a:t> the </a:t>
            </a:r>
            <a:r>
              <a:rPr lang="en" sz="2200">
                <a:solidFill>
                  <a:srgbClr val="FF0000"/>
                </a:solidFill>
              </a:rPr>
              <a:t>distance</a:t>
            </a:r>
            <a:r>
              <a:rPr lang="en" sz="2200"/>
              <a:t> of the flight, </a:t>
            </a:r>
            <a:r>
              <a:rPr lang="en" sz="2200">
                <a:solidFill>
                  <a:srgbClr val="FF0000"/>
                </a:solidFill>
              </a:rPr>
              <a:t>greater</a:t>
            </a:r>
            <a:r>
              <a:rPr lang="en" sz="2200"/>
              <a:t> is the </a:t>
            </a:r>
            <a:r>
              <a:rPr lang="en" sz="2200">
                <a:solidFill>
                  <a:srgbClr val="FF0000"/>
                </a:solidFill>
              </a:rPr>
              <a:t>delay</a:t>
            </a:r>
            <a:r>
              <a:rPr lang="en" sz="2200"/>
              <a:t> in the arrival of the flight. </a:t>
            </a:r>
          </a:p>
          <a:p>
            <a:pPr lvl="0">
              <a:spcBef>
                <a:spcPts val="0"/>
              </a:spcBef>
              <a:buNone/>
            </a:pPr>
            <a:endParaRPr sz="2200"/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The clusters are based on the primary parameter of distance and air-time; weather data doesn’t have any strong impact on clusters.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0500" y="498625"/>
            <a:ext cx="774475" cy="7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9924" y="394775"/>
            <a:ext cx="774475" cy="7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2025" y="-6127"/>
            <a:ext cx="774474" cy="77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475" y="815475"/>
            <a:ext cx="413333" cy="6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>
            <a:spLocks noGrp="1"/>
          </p:cNvSpPr>
          <p:nvPr>
            <p:ph type="ctrTitle"/>
          </p:nvPr>
        </p:nvSpPr>
        <p:spPr>
          <a:xfrm>
            <a:off x="723300" y="452021"/>
            <a:ext cx="2084100" cy="660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Distance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ctrTitle"/>
          </p:nvPr>
        </p:nvSpPr>
        <p:spPr>
          <a:xfrm>
            <a:off x="6105675" y="202500"/>
            <a:ext cx="1507800" cy="92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Delay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14524"/>
            <a:ext cx="9144000" cy="31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 rotWithShape="1">
          <a:blip r:embed="rId4">
            <a:alphaModFix/>
          </a:blip>
          <a:srcRect l="14115" t="58144" r="52679" b="24300"/>
          <a:stretch/>
        </p:blipFill>
        <p:spPr>
          <a:xfrm>
            <a:off x="0" y="0"/>
            <a:ext cx="9144000" cy="201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Insight 3 : Delay Prediction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subTitle" idx="1"/>
          </p:nvPr>
        </p:nvSpPr>
        <p:spPr>
          <a:xfrm>
            <a:off x="349725" y="3062100"/>
            <a:ext cx="8633400" cy="1974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 dirty="0"/>
              <a:t>If </a:t>
            </a:r>
            <a:r>
              <a:rPr lang="en" sz="2200" dirty="0">
                <a:solidFill>
                  <a:srgbClr val="FF0000"/>
                </a:solidFill>
              </a:rPr>
              <a:t>Sea Level Pressure</a:t>
            </a:r>
            <a:r>
              <a:rPr lang="en" sz="2200" dirty="0"/>
              <a:t> at source </a:t>
            </a:r>
            <a:r>
              <a:rPr lang="en-US" sz="2200" dirty="0"/>
              <a:t>c</a:t>
            </a:r>
            <a:r>
              <a:rPr lang="en" sz="2200" dirty="0"/>
              <a:t>ity is </a:t>
            </a:r>
            <a:r>
              <a:rPr lang="en" sz="2200" dirty="0">
                <a:solidFill>
                  <a:srgbClr val="FF0000"/>
                </a:solidFill>
              </a:rPr>
              <a:t>high</a:t>
            </a:r>
            <a:r>
              <a:rPr lang="en" sz="2200" dirty="0"/>
              <a:t>, and </a:t>
            </a:r>
            <a:r>
              <a:rPr lang="en" sz="2200" dirty="0">
                <a:solidFill>
                  <a:srgbClr val="FF0000"/>
                </a:solidFill>
              </a:rPr>
              <a:t>Visibility</a:t>
            </a:r>
            <a:r>
              <a:rPr lang="en" sz="2200" dirty="0"/>
              <a:t> </a:t>
            </a:r>
            <a:r>
              <a:rPr lang="en-US" sz="2200" dirty="0"/>
              <a:t>at source city </a:t>
            </a:r>
            <a:r>
              <a:rPr lang="en" sz="2200" dirty="0"/>
              <a:t>is </a:t>
            </a:r>
            <a:r>
              <a:rPr lang="en" sz="2200" dirty="0">
                <a:solidFill>
                  <a:srgbClr val="FF0000"/>
                </a:solidFill>
              </a:rPr>
              <a:t>less</a:t>
            </a:r>
            <a:r>
              <a:rPr lang="en" sz="2200" dirty="0"/>
              <a:t>, the</a:t>
            </a:r>
            <a:r>
              <a:rPr lang="en-US" sz="2200" dirty="0"/>
              <a:t>n</a:t>
            </a:r>
            <a:r>
              <a:rPr lang="en" sz="2200" dirty="0"/>
              <a:t> </a:t>
            </a:r>
            <a:r>
              <a:rPr lang="en" sz="2200" dirty="0">
                <a:solidFill>
                  <a:srgbClr val="FF0000"/>
                </a:solidFill>
              </a:rPr>
              <a:t>delay is high</a:t>
            </a:r>
            <a:r>
              <a:rPr lang="en" sz="2200" dirty="0"/>
              <a:t>. </a:t>
            </a:r>
          </a:p>
          <a:p>
            <a:pPr lvl="0">
              <a:spcBef>
                <a:spcPts val="0"/>
              </a:spcBef>
              <a:buNone/>
            </a:pPr>
            <a:endParaRPr sz="2200" dirty="0"/>
          </a:p>
          <a:p>
            <a:pPr lvl="0">
              <a:spcBef>
                <a:spcPts val="0"/>
              </a:spcBef>
              <a:buNone/>
            </a:pPr>
            <a:r>
              <a:rPr lang="en-US" sz="2200" dirty="0"/>
              <a:t>W</a:t>
            </a:r>
            <a:r>
              <a:rPr lang="en" sz="2200" dirty="0"/>
              <a:t>ith the same conditions for Sea level pressure, if </a:t>
            </a:r>
            <a:r>
              <a:rPr lang="en" sz="2200" dirty="0">
                <a:solidFill>
                  <a:srgbClr val="FF0000"/>
                </a:solidFill>
              </a:rPr>
              <a:t>visibility</a:t>
            </a:r>
            <a:r>
              <a:rPr lang="en" sz="2200" dirty="0"/>
              <a:t> at </a:t>
            </a:r>
            <a:r>
              <a:rPr lang="en-US" sz="2200" dirty="0"/>
              <a:t>s</a:t>
            </a:r>
            <a:r>
              <a:rPr lang="en" sz="2200" dirty="0"/>
              <a:t>ource </a:t>
            </a:r>
            <a:r>
              <a:rPr lang="en-US" sz="2200" dirty="0"/>
              <a:t>city</a:t>
            </a:r>
            <a:r>
              <a:rPr lang="en" sz="2200" dirty="0"/>
              <a:t> is </a:t>
            </a:r>
            <a:r>
              <a:rPr lang="en" sz="2200" dirty="0">
                <a:solidFill>
                  <a:srgbClr val="FF0000"/>
                </a:solidFill>
              </a:rPr>
              <a:t>more</a:t>
            </a:r>
            <a:r>
              <a:rPr lang="en" sz="2200" dirty="0"/>
              <a:t>, the </a:t>
            </a:r>
            <a:r>
              <a:rPr lang="en" sz="2200" dirty="0">
                <a:solidFill>
                  <a:srgbClr val="FF0000"/>
                </a:solidFill>
              </a:rPr>
              <a:t>delay is negative</a:t>
            </a:r>
            <a:r>
              <a:rPr lang="en" sz="2200" dirty="0"/>
              <a:t>. (Flight actually </a:t>
            </a:r>
            <a:r>
              <a:rPr lang="en" sz="2200" dirty="0">
                <a:solidFill>
                  <a:srgbClr val="00FF00"/>
                </a:solidFill>
              </a:rPr>
              <a:t>arrives early!!</a:t>
            </a:r>
            <a:r>
              <a:rPr lang="en" sz="2200" dirty="0"/>
              <a:t>)</a:t>
            </a:r>
          </a:p>
          <a:p>
            <a:pPr lvl="0" rtl="0">
              <a:spcBef>
                <a:spcPts val="0"/>
              </a:spcBef>
              <a:buNone/>
            </a:pPr>
            <a:endParaRPr sz="2200" dirty="0"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50" y="274774"/>
            <a:ext cx="1997250" cy="11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7699" y="0"/>
            <a:ext cx="1766299" cy="19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subTitle" idx="1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3">
            <a:alphaModFix/>
          </a:blip>
          <a:srcRect l="13535" t="29170" r="27046" b="17706"/>
          <a:stretch/>
        </p:blipFill>
        <p:spPr>
          <a:xfrm>
            <a:off x="0" y="2472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4BC9-206B-4CBE-A2D4-37C84DC33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184FAC-B1EE-442E-9BC7-BC6015404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16" t="48593" r="32001" b="8741"/>
          <a:stretch/>
        </p:blipFill>
        <p:spPr>
          <a:xfrm>
            <a:off x="-76200" y="708660"/>
            <a:ext cx="9220200" cy="4434840"/>
          </a:xfrm>
          <a:prstGeom prst="rect">
            <a:avLst/>
          </a:prstGeom>
        </p:spPr>
      </p:pic>
      <p:sp>
        <p:nvSpPr>
          <p:cNvPr id="5" name="Shape 165">
            <a:extLst>
              <a:ext uri="{FF2B5EF4-FFF2-40B4-BE49-F238E27FC236}">
                <a16:creationId xmlns:a16="http://schemas.microsoft.com/office/drawing/2014/main" id="{ADB44E1F-977A-492B-83A3-A6C97A7BD39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067800" cy="59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roxima Nova"/>
              <a:buNone/>
              <a:defRPr sz="36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Proxima Nova"/>
              <a:buNone/>
              <a:defRPr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algn="ctr"/>
            <a:r>
              <a:rPr lang="en" sz="2000" dirty="0"/>
              <a:t>Th</a:t>
            </a:r>
            <a:r>
              <a:rPr lang="en-US" sz="2000" dirty="0"/>
              <a:t>is chart supports Insight 3.</a:t>
            </a:r>
            <a:r>
              <a:rPr lang="en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7497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Challenges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subTitle" idx="1"/>
          </p:nvPr>
        </p:nvSpPr>
        <p:spPr>
          <a:xfrm>
            <a:off x="510450" y="3182346"/>
            <a:ext cx="8123100" cy="171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dirty="0"/>
              <a:t> Availability of Data</a:t>
            </a:r>
          </a:p>
          <a:p>
            <a:pPr marL="571500" lvl="0" indent="-342900" rtl="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dirty="0"/>
              <a:t> Data Quality</a:t>
            </a:r>
          </a:p>
          <a:p>
            <a:pPr marL="571500" lvl="0" indent="-342900" rtl="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dirty="0"/>
              <a:t> Data Type issues while running models</a:t>
            </a:r>
          </a:p>
          <a:p>
            <a:pPr marL="571500" lvl="0" indent="-342900" rtl="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dirty="0"/>
              <a:t> Finding Interesting Insights (I think you’ll agree!)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Thank you!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1173350" y="3182350"/>
            <a:ext cx="6750900" cy="627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Omkar Gokhale                              Mohit Kudalkar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00" y="3182350"/>
            <a:ext cx="920475" cy="92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525" y="3182350"/>
            <a:ext cx="920475" cy="92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subTitle" idx="1"/>
          </p:nvPr>
        </p:nvSpPr>
        <p:spPr>
          <a:xfrm>
            <a:off x="510450" y="3182340"/>
            <a:ext cx="8123100" cy="140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dirty="0"/>
              <a:t> Flights - US only</a:t>
            </a:r>
          </a:p>
          <a:p>
            <a:pPr marL="571500" lvl="0" indent="-34290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dirty="0"/>
              <a:t> Weather - Top 10 Cities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7200" y="409600"/>
            <a:ext cx="1862149" cy="186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6599" y="117899"/>
            <a:ext cx="2957500" cy="27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subTitle" idx="1"/>
          </p:nvPr>
        </p:nvSpPr>
        <p:spPr>
          <a:xfrm>
            <a:off x="5544736" y="73775"/>
            <a:ext cx="3530684" cy="26359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 dirty="0"/>
              <a:t>Date</a:t>
            </a:r>
          </a:p>
          <a:p>
            <a:pPr lvl="0">
              <a:spcBef>
                <a:spcPts val="0"/>
              </a:spcBef>
              <a:buNone/>
            </a:pPr>
            <a:r>
              <a:rPr lang="en" sz="2200" dirty="0"/>
              <a:t>Location (City, State)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/>
              <a:t>Temperature Avg (ºF)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/>
              <a:t>Dew Point Avg (ºF)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/>
              <a:t>Wind Speed Avg (mph)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/>
              <a:t>Humidity Avg (%)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/>
              <a:t>SeaLevel </a:t>
            </a:r>
            <a:r>
              <a:rPr lang="en-US" sz="2200" dirty="0"/>
              <a:t>Pressure </a:t>
            </a:r>
            <a:r>
              <a:rPr lang="en" sz="2200" dirty="0"/>
              <a:t>(inches)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/>
              <a:t>Visibility Avg (miles)</a:t>
            </a: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902" y="3140462"/>
            <a:ext cx="1922549" cy="177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9500" y="3577824"/>
            <a:ext cx="1348974" cy="134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400" y="3676550"/>
            <a:ext cx="1250250" cy="125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6875" y="3583537"/>
            <a:ext cx="1922550" cy="128387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>
            <a:spLocks noGrp="1"/>
          </p:cNvSpPr>
          <p:nvPr>
            <p:ph type="subTitle" idx="1"/>
          </p:nvPr>
        </p:nvSpPr>
        <p:spPr>
          <a:xfrm>
            <a:off x="137400" y="298625"/>
            <a:ext cx="2901300" cy="2411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 dirty="0"/>
              <a:t>Flight Date</a:t>
            </a:r>
          </a:p>
          <a:p>
            <a:pPr lvl="0">
              <a:spcBef>
                <a:spcPts val="0"/>
              </a:spcBef>
              <a:buNone/>
            </a:pPr>
            <a:r>
              <a:rPr lang="en" sz="2200" dirty="0"/>
              <a:t>Source City</a:t>
            </a:r>
          </a:p>
          <a:p>
            <a:pPr lvl="0">
              <a:spcBef>
                <a:spcPts val="0"/>
              </a:spcBef>
              <a:buNone/>
            </a:pPr>
            <a:r>
              <a:rPr lang="en" sz="2200" dirty="0"/>
              <a:t>Destination </a:t>
            </a:r>
            <a:r>
              <a:rPr lang="en-US" sz="2200" dirty="0"/>
              <a:t>City</a:t>
            </a:r>
            <a:endParaRPr lang="en" sz="2200" dirty="0"/>
          </a:p>
          <a:p>
            <a:pPr lvl="0">
              <a:spcBef>
                <a:spcPts val="0"/>
              </a:spcBef>
              <a:buNone/>
            </a:pPr>
            <a:r>
              <a:rPr lang="en" sz="2200" dirty="0"/>
              <a:t>Carrier</a:t>
            </a:r>
          </a:p>
          <a:p>
            <a:pPr lvl="0">
              <a:spcBef>
                <a:spcPts val="0"/>
              </a:spcBef>
              <a:buNone/>
            </a:pPr>
            <a:r>
              <a:rPr lang="en" sz="2200" dirty="0"/>
              <a:t>Departure Delay</a:t>
            </a:r>
          </a:p>
          <a:p>
            <a:pPr lvl="0">
              <a:spcBef>
                <a:spcPts val="0"/>
              </a:spcBef>
              <a:buNone/>
            </a:pPr>
            <a:r>
              <a:rPr lang="en" sz="2200" dirty="0"/>
              <a:t>Arrival Delay</a:t>
            </a:r>
          </a:p>
          <a:p>
            <a:pPr lvl="0" rtl="0">
              <a:spcBef>
                <a:spcPts val="0"/>
              </a:spcBef>
              <a:buNone/>
            </a:pPr>
            <a:endParaRPr sz="2200" dirty="0"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3005825" y="380450"/>
            <a:ext cx="2316000" cy="195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/>
              <a:t>Cancellation Flag</a:t>
            </a:r>
          </a:p>
          <a:p>
            <a:pPr lvl="0">
              <a:spcBef>
                <a:spcPts val="0"/>
              </a:spcBef>
              <a:buNone/>
            </a:pPr>
            <a:r>
              <a:rPr lang="en" sz="2200"/>
              <a:t>Diversion Flag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/>
              <a:t>Cancellation Reason etc.</a:t>
            </a:r>
          </a:p>
        </p:txBody>
      </p:sp>
      <p:cxnSp>
        <p:nvCxnSpPr>
          <p:cNvPr id="84" name="Shape 84"/>
          <p:cNvCxnSpPr/>
          <p:nvPr/>
        </p:nvCxnSpPr>
        <p:spPr>
          <a:xfrm>
            <a:off x="5341840" y="64295"/>
            <a:ext cx="0" cy="510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Cleaning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subTitle" idx="1"/>
          </p:nvPr>
        </p:nvSpPr>
        <p:spPr>
          <a:xfrm>
            <a:off x="510450" y="3182336"/>
            <a:ext cx="8123100" cy="186210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dirty="0"/>
              <a:t> Replacing un-identifiable characters</a:t>
            </a:r>
          </a:p>
          <a:p>
            <a:pPr marL="571500" lvl="0" indent="-3429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dirty="0"/>
              <a:t> Replacing nulls </a:t>
            </a:r>
            <a:r>
              <a:rPr lang="en-US" dirty="0"/>
              <a:t>with different methods</a:t>
            </a:r>
            <a:endParaRPr lang="en" dirty="0"/>
          </a:p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dirty="0"/>
              <a:t> Converting data types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150" y="241925"/>
            <a:ext cx="2479850" cy="24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 Wrangling and Merging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subTitle" idx="1"/>
          </p:nvPr>
        </p:nvSpPr>
        <p:spPr>
          <a:xfrm>
            <a:off x="510450" y="3182341"/>
            <a:ext cx="8380550" cy="146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dirty="0"/>
              <a:t>Duplicate weather data</a:t>
            </a:r>
          </a:p>
          <a:p>
            <a:pPr marL="571500" lvl="0" indent="-342900" rtl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dirty="0"/>
              <a:t>Merge flight and weather data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500" y="189300"/>
            <a:ext cx="476250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subTitle" idx="1"/>
          </p:nvPr>
        </p:nvSpPr>
        <p:spPr>
          <a:xfrm>
            <a:off x="437825" y="374825"/>
            <a:ext cx="3114300" cy="2411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ORIGIN_TempAvg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ORIGIN_DewAvg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ORIGIN_WindAvg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ORIGIN_HumAvg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ORIGIN_SeaLevelAvg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ORIGIN_VisibilityAvg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subTitle" idx="1"/>
          </p:nvPr>
        </p:nvSpPr>
        <p:spPr>
          <a:xfrm>
            <a:off x="6013525" y="298625"/>
            <a:ext cx="2854800" cy="2411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DEST_TempAvg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DEST_DewAvg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DEST_WindAvg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DEST_HumAvg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DEST_SeaLevelAvg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DEST_VisibilityAvg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547" y="741350"/>
            <a:ext cx="1819300" cy="167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1624" y="3379275"/>
            <a:ext cx="1459425" cy="14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825" y="3379275"/>
            <a:ext cx="1459425" cy="14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5036910" cy="158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Machine Learning Techniques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subTitle" idx="1"/>
          </p:nvPr>
        </p:nvSpPr>
        <p:spPr>
          <a:xfrm>
            <a:off x="510450" y="3182346"/>
            <a:ext cx="7353390" cy="171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algn="just" rtl="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dirty="0"/>
              <a:t>Classification for predicti</a:t>
            </a:r>
            <a:r>
              <a:rPr lang="en-US" dirty="0"/>
              <a:t>ng</a:t>
            </a:r>
            <a:r>
              <a:rPr lang="en" dirty="0"/>
              <a:t> flight </a:t>
            </a:r>
            <a:r>
              <a:rPr lang="en-US" dirty="0"/>
              <a:t>c</a:t>
            </a:r>
            <a:r>
              <a:rPr lang="en" dirty="0"/>
              <a:t>ancellation </a:t>
            </a:r>
          </a:p>
          <a:p>
            <a:pPr marL="571500" lvl="0" indent="-342900" algn="just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dirty="0"/>
              <a:t>Clustering for estimating the primary parameter for grouping flights</a:t>
            </a:r>
          </a:p>
          <a:p>
            <a:pPr marL="571500" lvl="0" indent="-342900" algn="just" rtl="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dirty="0"/>
              <a:t>Regression for predict</a:t>
            </a:r>
            <a:r>
              <a:rPr lang="en-US" dirty="0"/>
              <a:t>ion of</a:t>
            </a:r>
            <a:r>
              <a:rPr lang="en" dirty="0"/>
              <a:t> arrival delay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254" y="0"/>
            <a:ext cx="3478775" cy="274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7075" y="4066575"/>
            <a:ext cx="1076925" cy="107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/>
          </p:nvPr>
        </p:nvSpPr>
        <p:spPr>
          <a:xfrm>
            <a:off x="510450" y="152400"/>
            <a:ext cx="8123100" cy="881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Insight 1 : Flight Cancellation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1"/>
          </p:nvPr>
        </p:nvSpPr>
        <p:spPr>
          <a:xfrm>
            <a:off x="453770" y="1224000"/>
            <a:ext cx="7156500" cy="36299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88900"/>
            <a:r>
              <a:rPr lang="en-US" sz="2200" dirty="0"/>
              <a:t>A </a:t>
            </a:r>
            <a:r>
              <a:rPr lang="en-US" sz="2200" dirty="0" err="1"/>
              <a:t>fl</a:t>
            </a:r>
            <a:r>
              <a:rPr lang="en" sz="2200" dirty="0"/>
              <a:t>ight is most likely to be </a:t>
            </a:r>
            <a:r>
              <a:rPr lang="en" sz="2200" dirty="0">
                <a:solidFill>
                  <a:srgbClr val="FF0000"/>
                </a:solidFill>
              </a:rPr>
              <a:t>cancelled </a:t>
            </a:r>
            <a:r>
              <a:rPr lang="en-US" sz="2200" dirty="0">
                <a:solidFill>
                  <a:schemeClr val="bg1"/>
                </a:solidFill>
              </a:rPr>
              <a:t>when</a:t>
            </a:r>
            <a:r>
              <a:rPr lang="en" sz="2200" dirty="0">
                <a:solidFill>
                  <a:schemeClr val="bg1"/>
                </a:solidFill>
              </a:rPr>
              <a:t>:-</a:t>
            </a:r>
          </a:p>
          <a:p>
            <a:pPr marL="88900"/>
            <a:endParaRPr lang="en" sz="2200" dirty="0">
              <a:solidFill>
                <a:srgbClr val="FF0000"/>
              </a:solidFill>
            </a:endParaRPr>
          </a:p>
          <a:p>
            <a:pPr marL="431800" indent="-342900">
              <a:buFont typeface="Wingdings" panose="05000000000000000000" pitchFamily="2" charset="2"/>
              <a:buChar char="Ø"/>
            </a:pPr>
            <a:r>
              <a:rPr lang="en" sz="2200" dirty="0">
                <a:solidFill>
                  <a:srgbClr val="FF0000"/>
                </a:solidFill>
              </a:rPr>
              <a:t>Humid</a:t>
            </a:r>
            <a:r>
              <a:rPr lang="en-US" sz="2200" dirty="0" err="1">
                <a:solidFill>
                  <a:srgbClr val="FF0000"/>
                </a:solidFill>
              </a:rPr>
              <a:t>ity</a:t>
            </a:r>
            <a:r>
              <a:rPr lang="en" sz="2200" dirty="0">
                <a:solidFill>
                  <a:srgbClr val="FF0000"/>
                </a:solidFill>
              </a:rPr>
              <a:t> </a:t>
            </a:r>
            <a:r>
              <a:rPr lang="en" sz="2200" dirty="0"/>
              <a:t>at </a:t>
            </a:r>
            <a:r>
              <a:rPr lang="en" sz="2200" dirty="0">
                <a:solidFill>
                  <a:srgbClr val="FF0000"/>
                </a:solidFill>
              </a:rPr>
              <a:t>source</a:t>
            </a:r>
            <a:r>
              <a:rPr lang="en" sz="2200" dirty="0"/>
              <a:t> city </a:t>
            </a:r>
            <a:r>
              <a:rPr lang="en-US" sz="2200" dirty="0"/>
              <a:t>is </a:t>
            </a:r>
            <a:r>
              <a:rPr lang="en-US" sz="2200" dirty="0">
                <a:solidFill>
                  <a:srgbClr val="FF0000"/>
                </a:solidFill>
              </a:rPr>
              <a:t>low</a:t>
            </a:r>
            <a:r>
              <a:rPr lang="en" sz="2200" dirty="0"/>
              <a:t>, </a:t>
            </a:r>
          </a:p>
          <a:p>
            <a:pPr marL="431800" indent="-34290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FF0000"/>
                </a:solidFill>
              </a:rPr>
              <a:t>H</a:t>
            </a:r>
            <a:r>
              <a:rPr lang="en" sz="2200" dirty="0">
                <a:solidFill>
                  <a:srgbClr val="FF0000"/>
                </a:solidFill>
              </a:rPr>
              <a:t>umid</a:t>
            </a:r>
            <a:r>
              <a:rPr lang="en-US" sz="2200" dirty="0" err="1">
                <a:solidFill>
                  <a:srgbClr val="FF0000"/>
                </a:solidFill>
              </a:rPr>
              <a:t>ity</a:t>
            </a:r>
            <a:r>
              <a:rPr lang="en-US" sz="2200" dirty="0">
                <a:solidFill>
                  <a:srgbClr val="FF0000"/>
                </a:solidFill>
              </a:rPr>
              <a:t> </a:t>
            </a:r>
            <a:r>
              <a:rPr lang="en" sz="2200" dirty="0">
                <a:solidFill>
                  <a:srgbClr val="FF0000"/>
                </a:solidFill>
              </a:rPr>
              <a:t> </a:t>
            </a:r>
            <a:r>
              <a:rPr lang="en" sz="2200" dirty="0"/>
              <a:t>at </a:t>
            </a:r>
            <a:r>
              <a:rPr lang="en" sz="2200" dirty="0">
                <a:solidFill>
                  <a:srgbClr val="FF0000"/>
                </a:solidFill>
              </a:rPr>
              <a:t>destination</a:t>
            </a:r>
            <a:r>
              <a:rPr lang="en" sz="2200" dirty="0"/>
              <a:t> city </a:t>
            </a:r>
            <a:r>
              <a:rPr lang="en-US" sz="2200" dirty="0"/>
              <a:t>is </a:t>
            </a:r>
            <a:r>
              <a:rPr lang="en-US" sz="2200" dirty="0">
                <a:solidFill>
                  <a:srgbClr val="FF0000"/>
                </a:solidFill>
              </a:rPr>
              <a:t>high</a:t>
            </a:r>
            <a:endParaRPr lang="en" sz="2200" dirty="0"/>
          </a:p>
          <a:p>
            <a:pPr marL="431800" indent="-342900">
              <a:buFont typeface="Wingdings" panose="05000000000000000000" pitchFamily="2" charset="2"/>
              <a:buChar char="Ø"/>
            </a:pPr>
            <a:r>
              <a:rPr lang="en" sz="2200" dirty="0">
                <a:solidFill>
                  <a:srgbClr val="FF0000"/>
                </a:solidFill>
              </a:rPr>
              <a:t>Wind speed </a:t>
            </a:r>
            <a:r>
              <a:rPr lang="en" sz="2200" dirty="0"/>
              <a:t>at </a:t>
            </a:r>
            <a:r>
              <a:rPr lang="en" sz="2200" dirty="0">
                <a:solidFill>
                  <a:srgbClr val="FF0000"/>
                </a:solidFill>
              </a:rPr>
              <a:t>destination </a:t>
            </a:r>
            <a:r>
              <a:rPr lang="en-US" sz="2200" dirty="0">
                <a:solidFill>
                  <a:schemeClr val="bg1"/>
                </a:solidFill>
              </a:rPr>
              <a:t>is</a:t>
            </a:r>
            <a:r>
              <a:rPr lang="en-US" sz="2200" dirty="0">
                <a:solidFill>
                  <a:srgbClr val="FF0000"/>
                </a:solidFill>
              </a:rPr>
              <a:t> high</a:t>
            </a:r>
            <a:r>
              <a:rPr lang="en" sz="2200" dirty="0">
                <a:solidFill>
                  <a:srgbClr val="FF0000"/>
                </a:solidFill>
              </a:rPr>
              <a:t>.</a:t>
            </a:r>
          </a:p>
          <a:p>
            <a:pPr marL="431800" lvl="0" indent="-342900" rtl="0">
              <a:spcBef>
                <a:spcPts val="0"/>
              </a:spcBef>
              <a:buSzPct val="100000"/>
              <a:buFont typeface="Wingdings" panose="05000000000000000000" pitchFamily="2" charset="2"/>
              <a:buChar char="Ø"/>
            </a:pPr>
            <a:endParaRPr lang="en" sz="2200" dirty="0">
              <a:solidFill>
                <a:srgbClr val="FF0000"/>
              </a:solidFill>
            </a:endParaRPr>
          </a:p>
          <a:p>
            <a:pPr marL="88900" lvl="0" rtl="0">
              <a:spcBef>
                <a:spcPts val="0"/>
              </a:spcBef>
              <a:buSzPct val="100000"/>
            </a:pPr>
            <a:r>
              <a:rPr lang="en" sz="2200" dirty="0"/>
              <a:t>A flight is mostly</a:t>
            </a:r>
            <a:r>
              <a:rPr lang="en" sz="2200" dirty="0">
                <a:solidFill>
                  <a:srgbClr val="FF0000"/>
                </a:solidFill>
              </a:rPr>
              <a:t> cancelled</a:t>
            </a:r>
            <a:r>
              <a:rPr lang="en" sz="2200" dirty="0"/>
              <a:t> when the </a:t>
            </a:r>
            <a:r>
              <a:rPr lang="en" sz="2200" dirty="0">
                <a:solidFill>
                  <a:srgbClr val="FF0000"/>
                </a:solidFill>
              </a:rPr>
              <a:t>humidity</a:t>
            </a:r>
            <a:r>
              <a:rPr lang="en" sz="2200" dirty="0"/>
              <a:t> at the </a:t>
            </a:r>
            <a:r>
              <a:rPr lang="en" sz="2200" dirty="0">
                <a:solidFill>
                  <a:srgbClr val="FF0000"/>
                </a:solidFill>
              </a:rPr>
              <a:t>source</a:t>
            </a:r>
            <a:r>
              <a:rPr lang="en" sz="2200" dirty="0"/>
              <a:t> is </a:t>
            </a:r>
            <a:r>
              <a:rPr lang="en-US" sz="2200" dirty="0">
                <a:solidFill>
                  <a:srgbClr val="FF0000"/>
                </a:solidFill>
              </a:rPr>
              <a:t>high</a:t>
            </a:r>
            <a:r>
              <a:rPr lang="en" sz="2200" dirty="0"/>
              <a:t> and the </a:t>
            </a:r>
            <a:r>
              <a:rPr lang="en" sz="2200" dirty="0">
                <a:solidFill>
                  <a:srgbClr val="FF0000"/>
                </a:solidFill>
              </a:rPr>
              <a:t>wind speed </a:t>
            </a:r>
            <a:r>
              <a:rPr lang="en" sz="2200" dirty="0"/>
              <a:t>is </a:t>
            </a:r>
            <a:r>
              <a:rPr lang="en-US" sz="2200" dirty="0"/>
              <a:t>also</a:t>
            </a:r>
            <a:r>
              <a:rPr lang="en" sz="2200" dirty="0"/>
              <a:t> </a:t>
            </a:r>
            <a:r>
              <a:rPr lang="en" sz="2200" dirty="0">
                <a:solidFill>
                  <a:srgbClr val="FF0000"/>
                </a:solidFill>
              </a:rPr>
              <a:t>high</a:t>
            </a:r>
            <a:r>
              <a:rPr lang="en" sz="2200" dirty="0"/>
              <a:t>. </a:t>
            </a:r>
          </a:p>
          <a:p>
            <a:pPr marL="88900" lvl="0" rtl="0">
              <a:spcBef>
                <a:spcPts val="0"/>
              </a:spcBef>
              <a:buSzPct val="100000"/>
            </a:pPr>
            <a:r>
              <a:rPr lang="en" sz="2200" dirty="0"/>
              <a:t>Interesting</a:t>
            </a:r>
            <a:r>
              <a:rPr lang="en-US" sz="2200" dirty="0" err="1"/>
              <a:t>ly</a:t>
            </a:r>
            <a:r>
              <a:rPr lang="en-US" sz="2200" dirty="0"/>
              <a:t>, a</a:t>
            </a:r>
            <a:r>
              <a:rPr lang="en" sz="2200" dirty="0"/>
              <a:t> flight is mostl</a:t>
            </a:r>
            <a:r>
              <a:rPr lang="en-US" sz="2200" dirty="0"/>
              <a:t>y </a:t>
            </a:r>
            <a:r>
              <a:rPr lang="en" sz="2200" dirty="0">
                <a:solidFill>
                  <a:srgbClr val="00B050"/>
                </a:solidFill>
              </a:rPr>
              <a:t>not cancelled </a:t>
            </a:r>
            <a:r>
              <a:rPr lang="en" sz="2200" dirty="0"/>
              <a:t>when the above parameters apply for flights with </a:t>
            </a:r>
            <a:r>
              <a:rPr lang="en" sz="2200" dirty="0">
                <a:solidFill>
                  <a:srgbClr val="FF0000"/>
                </a:solidFill>
              </a:rPr>
              <a:t>more Airtime</a:t>
            </a:r>
            <a:r>
              <a:rPr lang="en" sz="2200" dirty="0"/>
              <a:t>.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900" y="3398174"/>
            <a:ext cx="2578200" cy="171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AE05841C-2AFF-4155-AF97-2C9B5D4B59A8}"/>
              </a:ext>
            </a:extLst>
          </p:cNvPr>
          <p:cNvSpPr/>
          <p:nvPr/>
        </p:nvSpPr>
        <p:spPr>
          <a:xfrm>
            <a:off x="213360" y="213360"/>
            <a:ext cx="2293620" cy="16383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getting close-to-perfect classification..</a:t>
            </a:r>
          </a:p>
          <a:p>
            <a:pPr algn="ctr"/>
            <a:r>
              <a:rPr lang="en-US" dirty="0"/>
              <a:t>So, let’s stop at depth = 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412</Words>
  <Application>Microsoft Office PowerPoint</Application>
  <PresentationFormat>On-screen Show (16:9)</PresentationFormat>
  <Paragraphs>75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Wingdings</vt:lpstr>
      <vt:lpstr>Arial</vt:lpstr>
      <vt:lpstr>Proxima Nova</vt:lpstr>
      <vt:lpstr>spearmint</vt:lpstr>
      <vt:lpstr>MSIS 2802 - Data Science Analysis with Python</vt:lpstr>
      <vt:lpstr>Data</vt:lpstr>
      <vt:lpstr>PowerPoint Presentation</vt:lpstr>
      <vt:lpstr>Cleaning</vt:lpstr>
      <vt:lpstr>Data Wrangling and Merging</vt:lpstr>
      <vt:lpstr>PowerPoint Presentation</vt:lpstr>
      <vt:lpstr>Machine Learning Techniques</vt:lpstr>
      <vt:lpstr>Insight 1 : Flight Cancellation</vt:lpstr>
      <vt:lpstr>PowerPoint Presentation</vt:lpstr>
      <vt:lpstr>Insight 2 : Clustering </vt:lpstr>
      <vt:lpstr>PowerPoint Presentation</vt:lpstr>
      <vt:lpstr>Insight 3 : Delay Prediction</vt:lpstr>
      <vt:lpstr>PowerPoint Presentation</vt:lpstr>
      <vt:lpstr>PowerPoint Presentation</vt:lpstr>
      <vt:lpstr>Challenges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MSIS 2802 - Data Science Analysis with Python</dc:title>
  <cp:lastModifiedBy>Omkar Gokhale</cp:lastModifiedBy>
  <cp:revision>16</cp:revision>
  <dcterms:modified xsi:type="dcterms:W3CDTF">2017-06-13T07:38:31Z</dcterms:modified>
</cp:coreProperties>
</file>